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58" r:id="rId4"/>
    <p:sldId id="259" r:id="rId5"/>
    <p:sldId id="260" r:id="rId6"/>
    <p:sldId id="261" r:id="rId7"/>
    <p:sldId id="268" r:id="rId8"/>
    <p:sldId id="269" r:id="rId9"/>
    <p:sldId id="270" r:id="rId10"/>
    <p:sldId id="271" r:id="rId11"/>
    <p:sldId id="262" r:id="rId12"/>
    <p:sldId id="266" r:id="rId13"/>
    <p:sldId id="267"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Default Section" id="{E11716CA-18EB-4BDE-ABAB-75E13836147E}">
          <p14:sldIdLst>
            <p14:sldId id="256"/>
            <p14:sldId id="257"/>
            <p14:sldId id="258"/>
            <p14:sldId id="259"/>
          </p14:sldIdLst>
        </p14:section>
        <p14:section name="Untitled Section" id="{A923CC7E-FC3D-4092-A5EA-AC6A2FC4F3E7}">
          <p14:sldIdLst>
            <p14:sldId id="260"/>
            <p14:sldId id="261"/>
            <p14:sldId id="268"/>
            <p14:sldId id="269"/>
            <p14:sldId id="270"/>
            <p14:sldId id="271"/>
            <p14:sldId id="262"/>
            <p14:sldId id="266"/>
            <p14:sldId id="26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0" d="100"/>
          <a:sy n="30" d="100"/>
        </p:scale>
        <p:origin x="88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2.png>
</file>

<file path=ppt/media/image3.jpeg>
</file>

<file path=ppt/media/image4.jp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solidFill>
          <a:srgbClr val="003462"/>
        </a:solidFill>
        <a:effectLst/>
      </p:bgPr>
    </p:bg>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47162"/>
            <a:ext cx="21971003" cy="636979"/>
          </a:xfrm>
          <a:prstGeom prst="rect">
            <a:avLst/>
          </a:prstGeom>
        </p:spPr>
        <p:txBody>
          <a:bodyPr lIns="45719" tIns="45719" rIns="45719" bIns="45719"/>
          <a:lstStyle>
            <a:lvl1pPr marL="0" indent="0" defTabSz="825500">
              <a:lnSpc>
                <a:spcPct val="100000"/>
              </a:lnSpc>
              <a:spcBef>
                <a:spcPts val="0"/>
              </a:spcBef>
              <a:buSzTx/>
              <a:buNone/>
              <a:defRPr sz="3600" b="1">
                <a:solidFill>
                  <a:srgbClr val="FFFFFF"/>
                </a:solidFill>
              </a:defRPr>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FFFFFF"/>
                </a:solidFill>
              </a:defRPr>
            </a:lvl1pPr>
          </a:lstStyle>
          <a:p>
            <a:r>
              <a:t>Presentation Title</a:t>
            </a:r>
          </a:p>
        </p:txBody>
      </p:sp>
      <p:sp>
        <p:nvSpPr>
          <p:cNvPr id="13" name="Body Level One…"/>
          <p:cNvSpPr txBox="1">
            <a:spLocks noGrp="1"/>
          </p:cNvSpPr>
          <p:nvPr>
            <p:ph type="body" sz="quarter" idx="1" hasCustomPrompt="1"/>
          </p:nvPr>
        </p:nvSpPr>
        <p:spPr>
          <a:xfrm>
            <a:off x="1201342" y="7210490"/>
            <a:ext cx="21971001" cy="1905001"/>
          </a:xfrm>
          <a:prstGeom prst="rect">
            <a:avLst/>
          </a:prstGeom>
        </p:spPr>
        <p:txBody>
          <a:bodyPr/>
          <a:lstStyle>
            <a:lvl1pPr marL="0" indent="0" defTabSz="825500">
              <a:lnSpc>
                <a:spcPct val="100000"/>
              </a:lnSpc>
              <a:spcBef>
                <a:spcPts val="0"/>
              </a:spcBef>
              <a:buSzTx/>
              <a:buNone/>
              <a:defRPr sz="5500" b="1">
                <a:solidFill>
                  <a:schemeClr val="accent1"/>
                </a:solidFill>
              </a:defRPr>
            </a:lvl1pPr>
            <a:lvl2pPr marL="0" indent="457200" defTabSz="825500">
              <a:lnSpc>
                <a:spcPct val="100000"/>
              </a:lnSpc>
              <a:spcBef>
                <a:spcPts val="0"/>
              </a:spcBef>
              <a:buSzTx/>
              <a:buNone/>
              <a:defRPr sz="5500" b="1">
                <a:solidFill>
                  <a:schemeClr val="accent1"/>
                </a:solidFill>
              </a:defRPr>
            </a:lvl2pPr>
            <a:lvl3pPr marL="0" indent="914400" defTabSz="825500">
              <a:lnSpc>
                <a:spcPct val="100000"/>
              </a:lnSpc>
              <a:spcBef>
                <a:spcPts val="0"/>
              </a:spcBef>
              <a:buSzTx/>
              <a:buNone/>
              <a:defRPr sz="5500" b="1">
                <a:solidFill>
                  <a:schemeClr val="accent1"/>
                </a:solidFill>
              </a:defRPr>
            </a:lvl3pPr>
            <a:lvl4pPr marL="0" indent="1371600" defTabSz="825500">
              <a:lnSpc>
                <a:spcPct val="100000"/>
              </a:lnSpc>
              <a:spcBef>
                <a:spcPts val="0"/>
              </a:spcBef>
              <a:buSzTx/>
              <a:buNone/>
              <a:defRPr sz="5500" b="1">
                <a:solidFill>
                  <a:schemeClr val="accent1"/>
                </a:solidFill>
              </a:defRPr>
            </a:lvl4pPr>
            <a:lvl5pPr marL="0" indent="1828800" defTabSz="825500">
              <a:lnSpc>
                <a:spcPct val="100000"/>
              </a:lnSpc>
              <a:spcBef>
                <a:spcPts val="0"/>
              </a:spcBef>
              <a:buSzTx/>
              <a:buNone/>
              <a:defRPr sz="5500" b="1">
                <a:solidFill>
                  <a:schemeClr val="accent1"/>
                </a:solidFill>
              </a:defRPr>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solidFill>
                  <a:schemeClr val="accent1">
                    <a:hueOff val="114395"/>
                    <a:lumOff val="-24975"/>
                  </a:schemeClr>
                </a:solidFill>
              </a:defRPr>
            </a:lvl1pPr>
            <a:lvl2pPr marL="0" indent="457200" algn="ctr">
              <a:lnSpc>
                <a:spcPct val="80000"/>
              </a:lnSpc>
              <a:spcBef>
                <a:spcPts val="0"/>
              </a:spcBef>
              <a:buSzTx/>
              <a:buNone/>
              <a:defRPr sz="25000" b="1" spc="-250">
                <a:solidFill>
                  <a:schemeClr val="accent1">
                    <a:hueOff val="114395"/>
                    <a:lumOff val="-24975"/>
                  </a:schemeClr>
                </a:solidFill>
              </a:defRPr>
            </a:lvl2pPr>
            <a:lvl3pPr marL="0" indent="914400" algn="ctr">
              <a:lnSpc>
                <a:spcPct val="80000"/>
              </a:lnSpc>
              <a:spcBef>
                <a:spcPts val="0"/>
              </a:spcBef>
              <a:buSzTx/>
              <a:buNone/>
              <a:defRPr sz="25000" b="1" spc="-250">
                <a:solidFill>
                  <a:schemeClr val="accent1">
                    <a:hueOff val="114395"/>
                    <a:lumOff val="-24975"/>
                  </a:schemeClr>
                </a:solidFill>
              </a:defRPr>
            </a:lvl3pPr>
            <a:lvl4pPr marL="0" indent="1371600" algn="ctr">
              <a:lnSpc>
                <a:spcPct val="80000"/>
              </a:lnSpc>
              <a:spcBef>
                <a:spcPts val="0"/>
              </a:spcBef>
              <a:buSzTx/>
              <a:buNone/>
              <a:defRPr sz="25000" b="1" spc="-250">
                <a:solidFill>
                  <a:schemeClr val="accent1">
                    <a:hueOff val="114395"/>
                    <a:lumOff val="-24975"/>
                  </a:schemeClr>
                </a:solidFill>
              </a:defRPr>
            </a:lvl4pPr>
            <a:lvl5pPr marL="0" indent="1828800" algn="ctr">
              <a:lnSpc>
                <a:spcPct val="80000"/>
              </a:lnSpc>
              <a:spcBef>
                <a:spcPts val="0"/>
              </a:spcBef>
              <a:buSzTx/>
              <a:buNone/>
              <a:defRPr sz="25000" b="1" spc="-250">
                <a:solidFill>
                  <a:schemeClr val="accent1">
                    <a:hueOff val="114395"/>
                    <a:lumOff val="-24975"/>
                  </a:schemeClr>
                </a:solidFill>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1pPr>
            <a:lvl2pPr marL="638923" indent="-127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2pPr>
            <a:lvl3pPr marL="638923" indent="4445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3pPr>
            <a:lvl4pPr marL="638923" indent="9017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4pPr>
            <a:lvl5pPr marL="638923" indent="13589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Hot air balloons viewed from below against a blue sky"/>
          <p:cNvSpPr>
            <a:spLocks noGrp="1"/>
          </p:cNvSpPr>
          <p:nvPr>
            <p:ph type="pic" sz="quarter" idx="21"/>
          </p:nvPr>
        </p:nvSpPr>
        <p:spPr>
          <a:xfrm>
            <a:off x="15436504" y="1270000"/>
            <a:ext cx="8167167" cy="5422900"/>
          </a:xfrm>
          <a:prstGeom prst="rect">
            <a:avLst/>
          </a:prstGeom>
        </p:spPr>
        <p:txBody>
          <a:bodyPr lIns="91439" tIns="45719" rIns="91439" bIns="45719">
            <a:noAutofit/>
          </a:bodyPr>
          <a:lstStyle/>
          <a:p>
            <a:endParaRPr/>
          </a:p>
        </p:txBody>
      </p:sp>
      <p:sp>
        <p:nvSpPr>
          <p:cNvPr id="125" name="Close-up of the top of a hot air balloon viewed from above"/>
          <p:cNvSpPr>
            <a:spLocks noGrp="1"/>
          </p:cNvSpPr>
          <p:nvPr>
            <p:ph type="pic" sz="quarter" idx="22"/>
          </p:nvPr>
        </p:nvSpPr>
        <p:spPr>
          <a:xfrm>
            <a:off x="15461772" y="7085972"/>
            <a:ext cx="8148414" cy="5432276"/>
          </a:xfrm>
          <a:prstGeom prst="rect">
            <a:avLst/>
          </a:prstGeom>
        </p:spPr>
        <p:txBody>
          <a:bodyPr lIns="91439" tIns="45719" rIns="91439" bIns="45719">
            <a:noAutofit/>
          </a:bodyPr>
          <a:lstStyle/>
          <a:p>
            <a:endParaRPr/>
          </a:p>
        </p:txBody>
      </p:sp>
      <p:sp>
        <p:nvSpPr>
          <p:cNvPr id="126" name="Hot air balloons viewed from below against a blue sky"/>
          <p:cNvSpPr>
            <a:spLocks noGrp="1"/>
          </p:cNvSpPr>
          <p:nvPr>
            <p:ph type="pic" idx="23"/>
          </p:nvPr>
        </p:nvSpPr>
        <p:spPr>
          <a:xfrm>
            <a:off x="-124635" y="1270000"/>
            <a:ext cx="16859219" cy="11239479"/>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Close-up of the top of a hot air balloon viewed from above"/>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FFFFFF"/>
                </a:solidFill>
              </a:defRPr>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solidFill>
                  <a:srgbClr val="FFFFFF"/>
                </a:solidFill>
              </a:defRPr>
            </a:lvl1pPr>
            <a:lvl2pPr marL="0" indent="457200" defTabSz="825500">
              <a:lnSpc>
                <a:spcPct val="100000"/>
              </a:lnSpc>
              <a:spcBef>
                <a:spcPts val="0"/>
              </a:spcBef>
              <a:buSzTx/>
              <a:buNone/>
              <a:defRPr sz="5500" b="1">
                <a:solidFill>
                  <a:srgbClr val="FFFFFF"/>
                </a:solidFill>
              </a:defRPr>
            </a:lvl2pPr>
            <a:lvl3pPr marL="0" indent="914400" defTabSz="825500">
              <a:lnSpc>
                <a:spcPct val="100000"/>
              </a:lnSpc>
              <a:spcBef>
                <a:spcPts val="0"/>
              </a:spcBef>
              <a:buSzTx/>
              <a:buNone/>
              <a:defRPr sz="5500" b="1">
                <a:solidFill>
                  <a:srgbClr val="FFFFFF"/>
                </a:solidFill>
              </a:defRPr>
            </a:lvl3pPr>
            <a:lvl4pPr marL="0" indent="1371600" defTabSz="825500">
              <a:lnSpc>
                <a:spcPct val="100000"/>
              </a:lnSpc>
              <a:spcBef>
                <a:spcPts val="0"/>
              </a:spcBef>
              <a:buSzTx/>
              <a:buNone/>
              <a:defRPr sz="5500" b="1">
                <a:solidFill>
                  <a:srgbClr val="FFFFFF"/>
                </a:solidFill>
              </a:defRPr>
            </a:lvl4pPr>
            <a:lvl5pPr marL="0" indent="1828800" defTabSz="825500">
              <a:lnSpc>
                <a:spcPct val="100000"/>
              </a:lnSpc>
              <a:spcBef>
                <a:spcPts val="0"/>
              </a:spcBef>
              <a:buSzTx/>
              <a:buNone/>
              <a:defRPr sz="5500" b="1">
                <a:solidFill>
                  <a:srgbClr val="FFFFFF"/>
                </a:solidFill>
              </a:defRPr>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Close-up of a hot air balloon viewed from below"/>
          <p:cNvSpPr>
            <a:spLocks noGrp="1"/>
          </p:cNvSpPr>
          <p:nvPr>
            <p:ph type="pic" idx="21"/>
          </p:nvPr>
        </p:nvSpPr>
        <p:spPr>
          <a:xfrm>
            <a:off x="9226574" y="1270000"/>
            <a:ext cx="16840152" cy="11184435"/>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247900"/>
            <a:ext cx="9779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Hot air balloons viewed from below against a blue sky"/>
          <p:cNvSpPr>
            <a:spLocks noGrp="1"/>
          </p:cNvSpPr>
          <p:nvPr>
            <p:ph type="pic" idx="22"/>
          </p:nvPr>
        </p:nvSpPr>
        <p:spPr>
          <a:xfrm>
            <a:off x="8432800" y="1263848"/>
            <a:ext cx="16850011" cy="11188205"/>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952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bg>
      <p:bgPr>
        <a:solidFill>
          <a:srgbClr val="003462"/>
        </a:solidFill>
        <a:effectLst/>
      </p:bgPr>
    </p:bg>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FFFFFF"/>
                </a:solidFill>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952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952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3" r:id="rId14"/>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Scutaru Dana, Grupa TI-202"/>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rPr dirty="0"/>
              <a:t>Scutaru Dana, </a:t>
            </a:r>
            <a:r>
              <a:rPr dirty="0" err="1"/>
              <a:t>Grupa</a:t>
            </a:r>
            <a:r>
              <a:t> TI-202</a:t>
            </a:r>
          </a:p>
        </p:txBody>
      </p:sp>
      <p:sp>
        <p:nvSpPr>
          <p:cNvPr id="152" name="Cercetarea și studierea limbajului de programare Python."/>
          <p:cNvSpPr txBox="1">
            <a:spLocks noGrp="1"/>
          </p:cNvSpPr>
          <p:nvPr>
            <p:ph type="ctrTitle"/>
          </p:nvPr>
        </p:nvSpPr>
        <p:spPr>
          <a:xfrm>
            <a:off x="1206496" y="2574991"/>
            <a:ext cx="20713222" cy="4648201"/>
          </a:xfrm>
          <a:prstGeom prst="rect">
            <a:avLst/>
          </a:prstGeom>
        </p:spPr>
        <p:txBody>
          <a:bodyPr/>
          <a:lstStyle>
            <a:lvl1pPr defTabSz="2365188">
              <a:defRPr sz="11252" spc="-225"/>
            </a:lvl1pPr>
          </a:lstStyle>
          <a:p>
            <a:r>
              <a:rPr dirty="0" err="1"/>
              <a:t>Cercetarea</a:t>
            </a:r>
            <a:r>
              <a:rPr dirty="0"/>
              <a:t> </a:t>
            </a:r>
            <a:r>
              <a:rPr dirty="0" err="1"/>
              <a:t>și</a:t>
            </a:r>
            <a:r>
              <a:rPr dirty="0"/>
              <a:t> </a:t>
            </a:r>
            <a:r>
              <a:rPr dirty="0" err="1" smtClean="0"/>
              <a:t>studierea</a:t>
            </a:r>
            <a:r>
              <a:rPr lang="en-GB" dirty="0" smtClean="0"/>
              <a:t/>
            </a:r>
            <a:br>
              <a:rPr lang="en-GB" dirty="0" smtClean="0"/>
            </a:br>
            <a:r>
              <a:rPr lang="en-GB" dirty="0" smtClean="0"/>
              <a:t>Design Pattern-</a:t>
            </a:r>
            <a:r>
              <a:rPr lang="en-GB" dirty="0" err="1" smtClean="0"/>
              <a:t>urilor</a:t>
            </a:r>
            <a:r>
              <a:rPr lang="en-GB" dirty="0" smtClean="0"/>
              <a:t>.</a:t>
            </a:r>
            <a:endParaRPr dirty="0"/>
          </a:p>
        </p:txBody>
      </p:sp>
      <p:sp>
        <p:nvSpPr>
          <p:cNvPr id="153" name="Crearea jocului Snake."/>
          <p:cNvSpPr txBox="1">
            <a:spLocks noGrp="1"/>
          </p:cNvSpPr>
          <p:nvPr>
            <p:ph type="subTitle" sz="quarter" idx="1"/>
          </p:nvPr>
        </p:nvSpPr>
        <p:spPr>
          <a:xfrm>
            <a:off x="1201342" y="7791062"/>
            <a:ext cx="10277930" cy="1905001"/>
          </a:xfrm>
          <a:prstGeom prst="rect">
            <a:avLst/>
          </a:prstGeom>
        </p:spPr>
        <p:txBody>
          <a:bodyPr/>
          <a:lstStyle/>
          <a:p>
            <a:r>
              <a:rPr dirty="0" err="1"/>
              <a:t>Crearea</a:t>
            </a:r>
            <a:r>
              <a:rPr dirty="0"/>
              <a:t> </a:t>
            </a:r>
            <a:r>
              <a:rPr lang="en-GB" dirty="0" err="1" smtClean="0"/>
              <a:t>unui</a:t>
            </a:r>
            <a:r>
              <a:rPr lang="en-GB" dirty="0" smtClean="0"/>
              <a:t> Quiz. </a:t>
            </a:r>
            <a:endParaRPr dirty="0"/>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ygame este una dintre cele mai cunoscute biblioteci pentru dezvoltarea de jocuri în Python. Acesta oferă un set de funcționalități pentru dezvoltare a jocurilor 2D, inclusiv gestionarea grafice, sunetului și interacțiunii cu utilizatorul . Pygame Facili"/>
          <p:cNvSpPr txBox="1"/>
          <p:nvPr/>
        </p:nvSpPr>
        <p:spPr>
          <a:xfrm>
            <a:off x="1892596" y="10374528"/>
            <a:ext cx="20435777" cy="13952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200">
                <a:solidFill>
                  <a:srgbClr val="000000"/>
                </a:solidFill>
              </a:defRPr>
            </a:lvl1pPr>
          </a:lstStyle>
          <a:p>
            <a:r>
              <a:rPr lang="ro-MD" dirty="0" smtClean="0"/>
              <a:t> Observer este un pattern de proiectare care permite notificarea automată a unor obiecte dependente (observatori) despre schimbările de stare ale unui obiect subiect.</a:t>
            </a:r>
            <a:endParaRPr lang="ro-MD" sz="4400" dirty="0"/>
          </a:p>
        </p:txBody>
      </p:sp>
      <p:sp>
        <p:nvSpPr>
          <p:cNvPr id="4" name="Rectangle 3"/>
          <p:cNvSpPr/>
          <p:nvPr/>
        </p:nvSpPr>
        <p:spPr>
          <a:xfrm>
            <a:off x="9123643" y="1140768"/>
            <a:ext cx="4690708" cy="1323439"/>
          </a:xfrm>
          <a:prstGeom prst="rect">
            <a:avLst/>
          </a:prstGeom>
        </p:spPr>
        <p:txBody>
          <a:bodyPr wrap="none">
            <a:spAutoFit/>
          </a:bodyPr>
          <a:lstStyle/>
          <a:p>
            <a:r>
              <a:rPr lang="ro-MD" sz="8000" b="1" dirty="0" smtClean="0">
                <a:solidFill>
                  <a:srgbClr val="7030A0"/>
                </a:solidFill>
              </a:rPr>
              <a:t>Observer</a:t>
            </a:r>
            <a:endParaRPr lang="en-GB" b="1" dirty="0">
              <a:solidFill>
                <a:srgbClr val="7030A0"/>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0527" y="2870791"/>
            <a:ext cx="20486616" cy="6613450"/>
          </a:xfrm>
          <a:prstGeom prst="rect">
            <a:avLst/>
          </a:prstGeom>
        </p:spPr>
      </p:pic>
    </p:spTree>
    <p:extLst>
      <p:ext uri="{BB962C8B-B14F-4D97-AF65-F5344CB8AC3E}">
        <p14:creationId xmlns:p14="http://schemas.microsoft.com/office/powerpoint/2010/main" val="284105667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inal_comple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11754" y="574159"/>
            <a:ext cx="23458315" cy="11121655"/>
          </a:xfrm>
          <a:prstGeom prst="rect">
            <a:avLst/>
          </a:prstGeom>
        </p:spPr>
      </p:pic>
    </p:spTree>
  </p:cSld>
  <p:clrMapOvr>
    <a:masterClrMapping/>
  </p:clrMapOvr>
  <p:transition spd="med"/>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Concluzii"/>
          <p:cNvSpPr txBox="1">
            <a:spLocks noGrp="1"/>
          </p:cNvSpPr>
          <p:nvPr>
            <p:ph type="title"/>
          </p:nvPr>
        </p:nvSpPr>
        <p:spPr>
          <a:prstGeom prst="rect">
            <a:avLst/>
          </a:prstGeom>
        </p:spPr>
        <p:txBody>
          <a:bodyPr/>
          <a:lstStyle/>
          <a:p>
            <a:r>
              <a:t>Concluzii</a:t>
            </a:r>
          </a:p>
        </p:txBody>
      </p:sp>
      <p:pic>
        <p:nvPicPr>
          <p:cNvPr id="188" name="undraw_Career_development_re_sv91.png" descr="undraw_Career_development_re_sv91.png"/>
          <p:cNvPicPr>
            <a:picLocks noChangeAspect="1"/>
          </p:cNvPicPr>
          <p:nvPr/>
        </p:nvPicPr>
        <p:blipFill>
          <a:blip r:embed="rId2">
            <a:extLst/>
          </a:blip>
          <a:stretch>
            <a:fillRect/>
          </a:stretch>
        </p:blipFill>
        <p:spPr>
          <a:xfrm>
            <a:off x="11056639" y="980578"/>
            <a:ext cx="15646401" cy="8623301"/>
          </a:xfrm>
          <a:prstGeom prst="rect">
            <a:avLst/>
          </a:prstGeom>
          <a:ln w="12700">
            <a:miter lim="400000"/>
          </a:ln>
        </p:spPr>
      </p:pic>
      <p:sp>
        <p:nvSpPr>
          <p:cNvPr id="189" name="Python oferă un mediu prietenos pentru programatorii din toate nivelurile, oferindu-le accesul la un cod clar și concis. Portabilitatea codului, permite rularea acestuia pe platforme și sisteme de operare diferite. În lumina acestor avantaje, Python cont"/>
          <p:cNvSpPr txBox="1"/>
          <p:nvPr/>
        </p:nvSpPr>
        <p:spPr>
          <a:xfrm>
            <a:off x="1261730" y="9398313"/>
            <a:ext cx="20961769" cy="33342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200">
                <a:solidFill>
                  <a:srgbClr val="000000"/>
                </a:solidFill>
              </a:defRPr>
            </a:lvl1pPr>
          </a:lstStyle>
          <a:p>
            <a:r>
              <a:rPr lang="ro-MD" dirty="0" smtClean="0"/>
              <a:t>Spre final am înțeles că, utilizarea acestor pattern-uri în proiectul meu a permis o structură modulară, flexibilă și ușor de extins. Am demonstrat înțelegerea și aplicarea acestor concepte, ceea ce va ajuta la crearea unui cod mai clar, mai ușor de întreținut și mai adaptabil la schimbări viitoare. </a:t>
            </a:r>
          </a:p>
          <a:p>
            <a:r>
              <a:rPr lang="ro-RO" dirty="0"/>
              <a:t> </a:t>
            </a:r>
            <a:endParaRPr lang="en-GB" dirty="0"/>
          </a:p>
        </p:txBody>
      </p:sp>
      <p:sp>
        <p:nvSpPr>
          <p:cNvPr id="190" name="În concluzie, pot spune că limbajul de programare pai ton se evidențiază de toate celelalte prin eficiența sa, făcându-l un instrument puternic în dezvoltarea aplicațiilor din diferite domenii ."/>
          <p:cNvSpPr txBox="1"/>
          <p:nvPr/>
        </p:nvSpPr>
        <p:spPr>
          <a:xfrm>
            <a:off x="1219199" y="4867711"/>
            <a:ext cx="9953946" cy="3980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200">
                <a:solidFill>
                  <a:srgbClr val="000000"/>
                </a:solidFill>
              </a:defRPr>
            </a:lvl1pPr>
          </a:lstStyle>
          <a:p>
            <a:r>
              <a:rPr lang="ro-RO" dirty="0"/>
              <a:t> </a:t>
            </a:r>
            <a:r>
              <a:rPr lang="ro-MD" dirty="0" smtClean="0"/>
              <a:t>În acest proiect, am explorat mai multe concepte și pattern-uri de proiectare, fiecare având un scop specific în dezvoltarea software-ului. Am acoperit următoarele pattern-uri: Factory Method, Singleton, Bridge, Decorator și Observer.</a:t>
            </a:r>
            <a:endParaRPr dirty="0"/>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Mulțumesc ))"/>
          <p:cNvSpPr txBox="1">
            <a:spLocks noGrp="1"/>
          </p:cNvSpPr>
          <p:nvPr>
            <p:ph type="title"/>
          </p:nvPr>
        </p:nvSpPr>
        <p:spPr>
          <a:prstGeom prst="rect">
            <a:avLst/>
          </a:prstGeom>
        </p:spPr>
        <p:txBody>
          <a:bodyPr/>
          <a:lstStyle/>
          <a:p>
            <a:r>
              <a:t>Mulțumesc ))</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 Consultanța companiilor din domeniul IT…"/>
          <p:cNvSpPr txBox="1"/>
          <p:nvPr/>
        </p:nvSpPr>
        <p:spPr>
          <a:xfrm>
            <a:off x="9634634" y="6483538"/>
            <a:ext cx="14118501" cy="67646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a:defRPr sz="4200">
                <a:solidFill>
                  <a:srgbClr val="000000"/>
                </a:solidFill>
              </a:defRPr>
            </a:pPr>
            <a:endParaRPr dirty="0"/>
          </a:p>
        </p:txBody>
      </p:sp>
      <p:sp>
        <p:nvSpPr>
          <p:cNvPr id="2" name="Text Placeholder 1"/>
          <p:cNvSpPr>
            <a:spLocks noGrp="1"/>
          </p:cNvSpPr>
          <p:nvPr>
            <p:ph type="body" sz="quarter" idx="21"/>
          </p:nvPr>
        </p:nvSpPr>
        <p:spPr>
          <a:xfrm>
            <a:off x="8564230" y="950728"/>
            <a:ext cx="9893891" cy="934779"/>
          </a:xfrm>
        </p:spPr>
        <p:txBody>
          <a:bodyPr>
            <a:noAutofit/>
          </a:bodyPr>
          <a:lstStyle/>
          <a:p>
            <a:r>
              <a:rPr lang="ro-MD" sz="6000" dirty="0" smtClean="0"/>
              <a:t>Design Patterns</a:t>
            </a:r>
            <a:endParaRPr lang="en-GB" sz="6000" dirty="0"/>
          </a:p>
        </p:txBody>
      </p:sp>
      <p:sp>
        <p:nvSpPr>
          <p:cNvPr id="4" name="Rectangle 3"/>
          <p:cNvSpPr/>
          <p:nvPr/>
        </p:nvSpPr>
        <p:spPr>
          <a:xfrm>
            <a:off x="11185451" y="3124036"/>
            <a:ext cx="12482624" cy="8956298"/>
          </a:xfrm>
          <a:prstGeom prst="rect">
            <a:avLst/>
          </a:prstGeom>
        </p:spPr>
        <p:txBody>
          <a:bodyPr wrap="square">
            <a:spAutoFit/>
          </a:bodyPr>
          <a:lstStyle/>
          <a:p>
            <a:pPr algn="l"/>
            <a:r>
              <a:rPr lang="en-GB" sz="4800" dirty="0">
                <a:latin typeface="Times New Roman" panose="02020603050405020304" pitchFamily="18" charset="0"/>
                <a:cs typeface="Times New Roman" panose="02020603050405020304" pitchFamily="18" charset="0"/>
              </a:rPr>
              <a:t> Design </a:t>
            </a:r>
            <a:r>
              <a:rPr lang="en-GB" sz="4800" dirty="0" smtClean="0">
                <a:latin typeface="Times New Roman" panose="02020603050405020304" pitchFamily="18" charset="0"/>
                <a:cs typeface="Times New Roman" panose="02020603050405020304" pitchFamily="18" charset="0"/>
              </a:rPr>
              <a:t>Patterns</a:t>
            </a:r>
            <a:r>
              <a:rPr lang="ro-MD" sz="4800" dirty="0" smtClean="0">
                <a:latin typeface="Times New Roman" panose="02020603050405020304" pitchFamily="18" charset="0"/>
                <a:cs typeface="Times New Roman" panose="02020603050405020304" pitchFamily="18" charset="0"/>
              </a:rPr>
              <a:t>, sau în limba română "modele </a:t>
            </a:r>
            <a:r>
              <a:rPr lang="en-GB" sz="4800" dirty="0" smtClean="0">
                <a:latin typeface="Times New Roman" panose="02020603050405020304" pitchFamily="18" charset="0"/>
                <a:cs typeface="Times New Roman" panose="02020603050405020304" pitchFamily="18" charset="0"/>
              </a:rPr>
              <a:t>de </a:t>
            </a:r>
            <a:r>
              <a:rPr lang="en-GB" sz="4800" dirty="0">
                <a:latin typeface="Times New Roman" panose="02020603050405020304" pitchFamily="18" charset="0"/>
                <a:cs typeface="Times New Roman" panose="02020603050405020304" pitchFamily="18" charset="0"/>
              </a:rPr>
              <a:t>proiectare", sunt soluții generice pentru problemele frecvent întâlnite în dezvoltarea software. </a:t>
            </a:r>
            <a:endParaRPr lang="ro-MD" sz="4800" dirty="0" smtClean="0">
              <a:latin typeface="Times New Roman" panose="02020603050405020304" pitchFamily="18" charset="0"/>
              <a:cs typeface="Times New Roman" panose="02020603050405020304" pitchFamily="18" charset="0"/>
            </a:endParaRPr>
          </a:p>
          <a:p>
            <a:pPr algn="l"/>
            <a:r>
              <a:rPr lang="ro-MD" sz="4800" dirty="0" smtClean="0">
                <a:latin typeface="Times New Roman" panose="02020603050405020304" pitchFamily="18" charset="0"/>
                <a:cs typeface="Times New Roman" panose="02020603050405020304" pitchFamily="18" charset="0"/>
              </a:rPr>
              <a:t/>
            </a:r>
            <a:br>
              <a:rPr lang="ro-MD" sz="4800" dirty="0" smtClean="0">
                <a:latin typeface="Times New Roman" panose="02020603050405020304" pitchFamily="18" charset="0"/>
                <a:cs typeface="Times New Roman" panose="02020603050405020304" pitchFamily="18" charset="0"/>
              </a:rPr>
            </a:br>
            <a:r>
              <a:rPr lang="en-GB" sz="4800" dirty="0" smtClean="0">
                <a:latin typeface="Times New Roman" panose="02020603050405020304" pitchFamily="18" charset="0"/>
                <a:cs typeface="Times New Roman" panose="02020603050405020304" pitchFamily="18" charset="0"/>
              </a:rPr>
              <a:t>Acestea </a:t>
            </a:r>
            <a:r>
              <a:rPr lang="en-GB" sz="4800" dirty="0">
                <a:latin typeface="Times New Roman" panose="02020603050405020304" pitchFamily="18" charset="0"/>
                <a:cs typeface="Times New Roman" panose="02020603050405020304" pitchFamily="18" charset="0"/>
              </a:rPr>
              <a:t>sunt reprezentate de abordări și structuri de proiectare care au fost dezvoltate și testate în timp de către experți în domeniu. </a:t>
            </a:r>
            <a:r>
              <a:rPr lang="ro-MD" sz="4800" dirty="0" smtClean="0">
                <a:latin typeface="Times New Roman" panose="02020603050405020304" pitchFamily="18" charset="0"/>
                <a:cs typeface="Times New Roman" panose="02020603050405020304" pitchFamily="18" charset="0"/>
              </a:rPr>
              <a:t/>
            </a:r>
            <a:br>
              <a:rPr lang="ro-MD" sz="4800" dirty="0" smtClean="0">
                <a:latin typeface="Times New Roman" panose="02020603050405020304" pitchFamily="18" charset="0"/>
                <a:cs typeface="Times New Roman" panose="02020603050405020304" pitchFamily="18" charset="0"/>
              </a:rPr>
            </a:br>
            <a:r>
              <a:rPr lang="ro-MD" sz="4800" dirty="0" smtClean="0">
                <a:latin typeface="Times New Roman" panose="02020603050405020304" pitchFamily="18" charset="0"/>
                <a:cs typeface="Times New Roman" panose="02020603050405020304" pitchFamily="18" charset="0"/>
              </a:rPr>
              <a:t/>
            </a:r>
            <a:br>
              <a:rPr lang="ro-MD" sz="4800" dirty="0" smtClean="0">
                <a:latin typeface="Times New Roman" panose="02020603050405020304" pitchFamily="18" charset="0"/>
                <a:cs typeface="Times New Roman" panose="02020603050405020304" pitchFamily="18" charset="0"/>
              </a:rPr>
            </a:br>
            <a:r>
              <a:rPr lang="en-GB" sz="4800" dirty="0" smtClean="0">
                <a:latin typeface="Times New Roman" panose="02020603050405020304" pitchFamily="18" charset="0"/>
                <a:cs typeface="Times New Roman" panose="02020603050405020304" pitchFamily="18" charset="0"/>
              </a:rPr>
              <a:t>Design </a:t>
            </a:r>
            <a:r>
              <a:rPr lang="en-GB" sz="4800" dirty="0">
                <a:latin typeface="Times New Roman" panose="02020603050405020304" pitchFamily="18" charset="0"/>
                <a:cs typeface="Times New Roman" panose="02020603050405020304" pitchFamily="18" charset="0"/>
              </a:rPr>
              <a:t>Patterns oferă o metodologie și un vocabular comun pentru a rezolva anumite tipuri de probleme într-un mod eficient și reutilizabil.</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608" y="2551815"/>
            <a:ext cx="10421381" cy="8963246"/>
          </a:xfrm>
          <a:prstGeom prst="rect">
            <a:avLst/>
          </a:prstGeom>
        </p:spPr>
      </p:pic>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Python este un limbaj de programare versatil și ușor de învățat . Acest aspect îl face să fie o alegere ideală pentru dezvoltatorii de jocuri . Este un limbaj interpretat, orientat pe obiecte și de nivel înalt, cu semantică dinamică .…"/>
          <p:cNvSpPr txBox="1"/>
          <p:nvPr/>
        </p:nvSpPr>
        <p:spPr>
          <a:xfrm>
            <a:off x="1368054" y="8212528"/>
            <a:ext cx="21406886" cy="39085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3400">
                <a:solidFill>
                  <a:srgbClr val="000000"/>
                </a:solidFill>
              </a:defRPr>
            </a:pPr>
            <a:endParaRPr dirty="0"/>
          </a:p>
        </p:txBody>
      </p:sp>
      <p:pic>
        <p:nvPicPr>
          <p:cNvPr id="1026" name="Picture 2" descr="Why we need Solid Principles and it's types - Knoldus Blog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61098" y="930889"/>
            <a:ext cx="14187218" cy="406167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3700129" y="6838715"/>
            <a:ext cx="17097154" cy="3785652"/>
          </a:xfrm>
          <a:prstGeom prst="rect">
            <a:avLst/>
          </a:prstGeom>
        </p:spPr>
        <p:txBody>
          <a:bodyPr wrap="square">
            <a:spAutoFit/>
          </a:bodyPr>
          <a:lstStyle/>
          <a:p>
            <a:r>
              <a:rPr lang="ro-MD" sz="4800" dirty="0" smtClean="0"/>
              <a:t>Principiile SOLID sunt un set de principii de proiectare software care își propun să faciliteze dezvoltarea de cod de înaltă calitate, ușor de întreținut și extensibil în timp. Aceste principii promovează abordări și practici care conduc la crearea unui design solid și modular al aplicațiilor.</a:t>
            </a:r>
            <a:endParaRPr lang="ro-MD" sz="4800"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5" name="20943812.jpg" descr="20943812.jpg"/>
          <p:cNvPicPr>
            <a:picLocks noChangeAspect="1"/>
          </p:cNvPicPr>
          <p:nvPr/>
        </p:nvPicPr>
        <p:blipFill>
          <a:blip r:embed="rId2">
            <a:extLst/>
          </a:blip>
          <a:stretch>
            <a:fillRect/>
          </a:stretch>
        </p:blipFill>
        <p:spPr>
          <a:xfrm>
            <a:off x="13598791" y="1844954"/>
            <a:ext cx="10274846" cy="10274847"/>
          </a:xfrm>
          <a:prstGeom prst="rect">
            <a:avLst/>
          </a:prstGeom>
          <a:ln w="12700">
            <a:miter lim="400000"/>
          </a:ln>
        </p:spPr>
      </p:pic>
      <p:sp>
        <p:nvSpPr>
          <p:cNvPr id="166" name="~ Simplitate și ușurință de învățare…"/>
          <p:cNvSpPr txBox="1"/>
          <p:nvPr/>
        </p:nvSpPr>
        <p:spPr>
          <a:xfrm>
            <a:off x="1955800" y="7651896"/>
            <a:ext cx="10344966" cy="6873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3800">
                <a:solidFill>
                  <a:srgbClr val="000000"/>
                </a:solidFill>
              </a:defRPr>
            </a:pPr>
            <a:endParaRPr dirty="0"/>
          </a:p>
        </p:txBody>
      </p:sp>
      <p:sp>
        <p:nvSpPr>
          <p:cNvPr id="5" name="Rectangle 4"/>
          <p:cNvSpPr/>
          <p:nvPr/>
        </p:nvSpPr>
        <p:spPr>
          <a:xfrm>
            <a:off x="1297173" y="2594344"/>
            <a:ext cx="14290158" cy="8586966"/>
          </a:xfrm>
          <a:prstGeom prst="rect">
            <a:avLst/>
          </a:prstGeom>
        </p:spPr>
        <p:txBody>
          <a:bodyPr wrap="square">
            <a:spAutoFit/>
          </a:bodyPr>
          <a:lstStyle/>
          <a:p>
            <a:pPr algn="l"/>
            <a:r>
              <a:rPr lang="ro-MD" sz="4400" b="1" dirty="0" smtClean="0">
                <a:solidFill>
                  <a:srgbClr val="7030A0"/>
                </a:solidFill>
              </a:rPr>
              <a:t>Beneficiile</a:t>
            </a:r>
            <a:r>
              <a:rPr lang="en-GB" sz="4400" b="1" dirty="0" smtClean="0">
                <a:solidFill>
                  <a:srgbClr val="7030A0"/>
                </a:solidFill>
              </a:rPr>
              <a:t> </a:t>
            </a:r>
            <a:r>
              <a:rPr lang="ro-MD" sz="4400" b="1" dirty="0" smtClean="0">
                <a:solidFill>
                  <a:srgbClr val="7030A0"/>
                </a:solidFill>
              </a:rPr>
              <a:t>principiilor</a:t>
            </a:r>
            <a:r>
              <a:rPr lang="en-GB" sz="4400" b="1" dirty="0" smtClean="0">
                <a:solidFill>
                  <a:srgbClr val="7030A0"/>
                </a:solidFill>
              </a:rPr>
              <a:t> </a:t>
            </a:r>
            <a:r>
              <a:rPr lang="en-GB" sz="4400" b="1" dirty="0">
                <a:solidFill>
                  <a:srgbClr val="7030A0"/>
                </a:solidFill>
              </a:rPr>
              <a:t>SOLID </a:t>
            </a:r>
            <a:r>
              <a:rPr lang="ro-MD" sz="4400" b="1" dirty="0" smtClean="0">
                <a:solidFill>
                  <a:srgbClr val="7030A0"/>
                </a:solidFill>
              </a:rPr>
              <a:t>includ</a:t>
            </a:r>
            <a:r>
              <a:rPr lang="en-GB" sz="4400" b="1" dirty="0" smtClean="0">
                <a:solidFill>
                  <a:srgbClr val="7030A0"/>
                </a:solidFill>
              </a:rPr>
              <a:t>:</a:t>
            </a:r>
            <a:endParaRPr lang="en-GB" sz="4400" b="1" dirty="0">
              <a:solidFill>
                <a:srgbClr val="7030A0"/>
              </a:solidFill>
            </a:endParaRPr>
          </a:p>
          <a:p>
            <a:pPr algn="l"/>
            <a:endParaRPr lang="en-GB" sz="4400" dirty="0"/>
          </a:p>
          <a:p>
            <a:pPr marL="571500" indent="-571500" algn="l">
              <a:buFont typeface="Arial" panose="020B0604020202020204" pitchFamily="34" charset="0"/>
              <a:buChar char="•"/>
            </a:pPr>
            <a:r>
              <a:rPr lang="ro-MD" sz="4400" dirty="0" smtClean="0"/>
              <a:t>Reutilizare și extensibilitate.</a:t>
            </a:r>
          </a:p>
          <a:p>
            <a:pPr marL="571500" indent="-571500" algn="l">
              <a:buFont typeface="Arial" panose="020B0604020202020204" pitchFamily="34" charset="0"/>
              <a:buChar char="•"/>
            </a:pPr>
            <a:r>
              <a:rPr lang="ro-MD" sz="4400" dirty="0" smtClean="0"/>
              <a:t>Înțelegere și întreținere ușoară.</a:t>
            </a:r>
          </a:p>
          <a:p>
            <a:pPr marL="571500" indent="-571500" algn="l">
              <a:buFont typeface="Arial" panose="020B0604020202020204" pitchFamily="34" charset="0"/>
              <a:buChar char="•"/>
            </a:pPr>
            <a:r>
              <a:rPr lang="ro-MD" sz="4400" dirty="0" smtClean="0"/>
              <a:t>Testare simplă și eficientă.</a:t>
            </a:r>
          </a:p>
          <a:p>
            <a:pPr marL="571500" indent="-571500" algn="l">
              <a:buFont typeface="Arial" panose="020B0604020202020204" pitchFamily="34" charset="0"/>
              <a:buChar char="•"/>
            </a:pPr>
            <a:r>
              <a:rPr lang="ro-MD" sz="4400" dirty="0" smtClean="0"/>
              <a:t>Modularitate și coeziune în</a:t>
            </a:r>
            <a:r>
              <a:rPr lang="en-GB" sz="4400" dirty="0" smtClean="0"/>
              <a:t> </a:t>
            </a:r>
            <a:r>
              <a:rPr lang="en-GB" sz="4400" dirty="0"/>
              <a:t>design.</a:t>
            </a:r>
          </a:p>
          <a:p>
            <a:pPr marL="571500" indent="-571500" algn="l">
              <a:buFont typeface="Arial" panose="020B0604020202020204" pitchFamily="34" charset="0"/>
              <a:buChar char="•"/>
            </a:pPr>
            <a:r>
              <a:rPr lang="en-GB" sz="4400" dirty="0" smtClean="0"/>
              <a:t>R</a:t>
            </a:r>
            <a:r>
              <a:rPr lang="ro-MD" sz="4400" dirty="0" smtClean="0"/>
              <a:t>educerea dependențelor și creșterea flexibilității</a:t>
            </a:r>
          </a:p>
          <a:p>
            <a:pPr marL="571500" indent="-571500" algn="l">
              <a:buFont typeface="Arial" panose="020B0604020202020204" pitchFamily="34" charset="0"/>
              <a:buChar char="•"/>
            </a:pPr>
            <a:r>
              <a:rPr lang="ro-MD" sz="4400" dirty="0" smtClean="0"/>
              <a:t>Reducerea impactului modificărilor asupra altor componente.</a:t>
            </a:r>
          </a:p>
          <a:p>
            <a:pPr marL="571500" indent="-571500" algn="l">
              <a:buFont typeface="Arial" panose="020B0604020202020204" pitchFamily="34" charset="0"/>
              <a:buChar char="•"/>
            </a:pPr>
            <a:r>
              <a:rPr lang="ro-MD" sz="4400" dirty="0" smtClean="0"/>
              <a:t>Design scalabil și adaptabil.</a:t>
            </a:r>
          </a:p>
          <a:p>
            <a:pPr marL="571500" indent="-571500" algn="l">
              <a:buFont typeface="Arial" panose="020B0604020202020204" pitchFamily="34" charset="0"/>
              <a:buChar char="•"/>
            </a:pPr>
            <a:r>
              <a:rPr lang="ro-MD" sz="4400" dirty="0" smtClean="0"/>
              <a:t>Creșterea productivității și eficienței dezvoltatorilor.</a:t>
            </a:r>
          </a:p>
          <a:p>
            <a:pPr marL="571500" indent="-571500" algn="l">
              <a:buFont typeface="Arial" panose="020B0604020202020204" pitchFamily="34" charset="0"/>
              <a:buChar char="•"/>
            </a:pPr>
            <a:r>
              <a:rPr lang="ro-MD" sz="4400" dirty="0" smtClean="0"/>
              <a:t>Calitate și fiabilitate sporite ale aplicațiilor.</a:t>
            </a:r>
          </a:p>
          <a:p>
            <a:pPr marL="571500" indent="-571500" algn="l">
              <a:buFont typeface="Arial" panose="020B0604020202020204" pitchFamily="34" charset="0"/>
              <a:buChar char="•"/>
            </a:pPr>
            <a:endParaRPr lang="ro-MD" dirty="0" smtClean="0"/>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3626" y="3062176"/>
            <a:ext cx="7797408" cy="7612911"/>
          </a:xfrm>
          <a:prstGeom prst="rect">
            <a:avLst/>
          </a:prstGeom>
        </p:spPr>
      </p:pic>
      <p:sp>
        <p:nvSpPr>
          <p:cNvPr id="7" name="TextBox 6"/>
          <p:cNvSpPr txBox="1"/>
          <p:nvPr/>
        </p:nvSpPr>
        <p:spPr>
          <a:xfrm>
            <a:off x="10441172" y="3806041"/>
            <a:ext cx="12546419" cy="59811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ro-MD" sz="5400" b="1" i="1" dirty="0" smtClean="0">
                <a:solidFill>
                  <a:srgbClr val="7030A0"/>
                </a:solidFill>
              </a:rPr>
              <a:t>Design Pattern-uri folosite în Quiz :</a:t>
            </a:r>
          </a:p>
          <a:p>
            <a:pPr algn="l"/>
            <a:endParaRPr kumimoji="0" lang="ro-MD" sz="4000" i="0" u="none" strike="noStrike" cap="none" spc="0" normalizeH="0" baseline="0" dirty="0" smtClean="0">
              <a:ln>
                <a:noFill/>
              </a:ln>
              <a:solidFill>
                <a:srgbClr val="5E5E5E"/>
              </a:solidFill>
              <a:effectLst/>
              <a:uFillTx/>
              <a:sym typeface="Helvetica Neue"/>
            </a:endParaRPr>
          </a:p>
          <a:p>
            <a:pPr algn="l"/>
            <a:endParaRPr kumimoji="0" lang="ro-MD" sz="4800" i="0" u="none" strike="noStrike" cap="none" spc="0" normalizeH="0" baseline="0" dirty="0">
              <a:ln>
                <a:noFill/>
              </a:ln>
              <a:solidFill>
                <a:srgbClr val="5E5E5E"/>
              </a:solidFill>
              <a:effectLst/>
              <a:uFillTx/>
              <a:sym typeface="Helvetica Neue"/>
            </a:endParaRPr>
          </a:p>
          <a:p>
            <a:pPr marL="571500" indent="-571500" algn="l">
              <a:buFont typeface="Arial" panose="020B0604020202020204" pitchFamily="34" charset="0"/>
              <a:buChar char="•"/>
            </a:pPr>
            <a:r>
              <a:rPr lang="ro-MD" sz="4800" dirty="0" smtClean="0"/>
              <a:t>Factory Method </a:t>
            </a:r>
          </a:p>
          <a:p>
            <a:pPr marL="571500" indent="-571500" algn="l">
              <a:buFont typeface="Arial" panose="020B0604020202020204" pitchFamily="34" charset="0"/>
              <a:buChar char="•"/>
            </a:pPr>
            <a:r>
              <a:rPr lang="ro-MD" sz="4800" dirty="0" smtClean="0"/>
              <a:t>Singleton</a:t>
            </a:r>
          </a:p>
          <a:p>
            <a:pPr marL="571500" indent="-571500" algn="l">
              <a:buFont typeface="Arial" panose="020B0604020202020204" pitchFamily="34" charset="0"/>
              <a:buChar char="•"/>
            </a:pPr>
            <a:r>
              <a:rPr lang="ro-MD" sz="4800" dirty="0" smtClean="0"/>
              <a:t>Decorator</a:t>
            </a:r>
          </a:p>
          <a:p>
            <a:pPr marL="571500" indent="-571500" algn="l">
              <a:buFont typeface="Arial" panose="020B0604020202020204" pitchFamily="34" charset="0"/>
              <a:buChar char="•"/>
            </a:pPr>
            <a:r>
              <a:rPr lang="ro-MD" sz="4800" dirty="0" smtClean="0"/>
              <a:t>Bridge</a:t>
            </a:r>
          </a:p>
          <a:p>
            <a:pPr marL="571500" indent="-571500" algn="l">
              <a:buFont typeface="Arial" panose="020B0604020202020204" pitchFamily="34" charset="0"/>
              <a:buChar char="•"/>
            </a:pPr>
            <a:r>
              <a:rPr lang="ro-MD" sz="4800" dirty="0" smtClean="0"/>
              <a:t>Observer</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ygame este una dintre cele mai cunoscute biblioteci pentru dezvoltarea de jocuri în Python. Acesta oferă un set de funcționalități pentru dezvoltare a jocurilor 2D, inclusiv gestionarea grafice, sunetului și interacțiunii cu utilizatorul . Pygame Facili"/>
          <p:cNvSpPr txBox="1"/>
          <p:nvPr/>
        </p:nvSpPr>
        <p:spPr>
          <a:xfrm>
            <a:off x="1892596" y="9666642"/>
            <a:ext cx="20435777" cy="28110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200">
                <a:solidFill>
                  <a:srgbClr val="000000"/>
                </a:solidFill>
              </a:defRPr>
            </a:lvl1pPr>
          </a:lstStyle>
          <a:p>
            <a:r>
              <a:rPr lang="ro-MD" sz="4400" dirty="0" smtClean="0"/>
              <a:t>Prin utilizarea patternului Factory Method, obținem o abstracție și encapsulare eficientă a procesului de creare a întrebărilor personalizate. Fabrica decuplează codul client de logica specifică creării întrebărilor, permițând extensibilitate și flexibilitate în adăugarea și gestionarea diferitelor tipuri de întrebări. </a:t>
            </a:r>
            <a:endParaRPr lang="ro-MD" sz="4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72670" y="2344581"/>
            <a:ext cx="8475235" cy="6768578"/>
          </a:xfrm>
          <a:prstGeom prst="rect">
            <a:avLst/>
          </a:prstGeom>
        </p:spPr>
      </p:pic>
      <p:sp>
        <p:nvSpPr>
          <p:cNvPr id="4" name="TextBox 3"/>
          <p:cNvSpPr txBox="1"/>
          <p:nvPr/>
        </p:nvSpPr>
        <p:spPr>
          <a:xfrm>
            <a:off x="3763926" y="604263"/>
            <a:ext cx="14991907"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ro-MD" sz="8000" b="1" u="none" strike="noStrike" cap="none" spc="0" normalizeH="0" baseline="0" dirty="0" smtClean="0">
                <a:ln>
                  <a:noFill/>
                </a:ln>
                <a:solidFill>
                  <a:srgbClr val="7030A0"/>
                </a:solidFill>
                <a:effectLst/>
                <a:uFillTx/>
                <a:latin typeface="+mn-lt"/>
                <a:ea typeface="+mn-ea"/>
                <a:cs typeface="+mn-cs"/>
                <a:sym typeface="Helvetica Neue"/>
              </a:rPr>
              <a:t>Factory Method </a:t>
            </a:r>
            <a:endParaRPr kumimoji="0" lang="en-GB" sz="8000" b="1" u="none" strike="noStrike" cap="none" spc="0" normalizeH="0" baseline="0" dirty="0">
              <a:ln>
                <a:noFill/>
              </a:ln>
              <a:solidFill>
                <a:srgbClr val="7030A0"/>
              </a:solidFill>
              <a:effectLst/>
              <a:uFillTx/>
              <a:latin typeface="+mn-lt"/>
              <a:ea typeface="+mn-ea"/>
              <a:cs typeface="+mn-cs"/>
              <a:sym typeface="Helvetica Neue"/>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ygame este una dintre cele mai cunoscute biblioteci pentru dezvoltarea de jocuri în Python. Acesta oferă un set de funcționalități pentru dezvoltare a jocurilor 2D, inclusiv gestionarea grafice, sunetului și interacțiunii cu utilizatorul . Pygame Facili"/>
          <p:cNvSpPr txBox="1"/>
          <p:nvPr/>
        </p:nvSpPr>
        <p:spPr>
          <a:xfrm>
            <a:off x="2126513" y="9043524"/>
            <a:ext cx="21094996" cy="33342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200">
                <a:solidFill>
                  <a:srgbClr val="000000"/>
                </a:solidFill>
              </a:defRPr>
            </a:lvl1pPr>
          </a:lstStyle>
          <a:p>
            <a:r>
              <a:rPr lang="ro-MD" dirty="0" smtClean="0"/>
              <a:t>Singleton oferă acces centralizat la instanță și permite obținerea valorilor și modificarea lor prin intermediul metodelor publice definite în clasă. Astfel, putem accesa și actualiza scorul, nivelul și timpul rămas prin intermediul metodelor </a:t>
            </a:r>
            <a:r>
              <a:rPr lang="ro-MD" b="1" dirty="0" smtClean="0"/>
              <a:t>update_score()</a:t>
            </a:r>
            <a:r>
              <a:rPr lang="ro-MD" dirty="0" smtClean="0"/>
              <a:t>, </a:t>
            </a:r>
            <a:r>
              <a:rPr lang="ro-MD" b="1" dirty="0" smtClean="0"/>
              <a:t>increase_level()</a:t>
            </a:r>
            <a:r>
              <a:rPr lang="ro-MD" dirty="0" smtClean="0"/>
              <a:t>, </a:t>
            </a:r>
            <a:r>
              <a:rPr lang="ro-MD" b="1" dirty="0" smtClean="0"/>
              <a:t>update_time()</a:t>
            </a:r>
            <a:r>
              <a:rPr lang="ro-MD" dirty="0" smtClean="0"/>
              <a:t>, </a:t>
            </a:r>
            <a:r>
              <a:rPr lang="ro-MD" b="1" dirty="0" smtClean="0"/>
              <a:t>get_score()</a:t>
            </a:r>
            <a:r>
              <a:rPr lang="ro-MD" dirty="0" smtClean="0"/>
              <a:t>, </a:t>
            </a:r>
            <a:r>
              <a:rPr lang="ro-MD" b="1" dirty="0" smtClean="0"/>
              <a:t>get_level()</a:t>
            </a:r>
            <a:r>
              <a:rPr lang="ro-MD" dirty="0" smtClean="0"/>
              <a:t> și </a:t>
            </a:r>
            <a:r>
              <a:rPr lang="ro-MD" b="1" dirty="0" smtClean="0"/>
              <a:t>get_time_remaining()</a:t>
            </a:r>
            <a:r>
              <a:rPr lang="ro-MD" dirty="0" smtClean="0"/>
              <a:t>.</a:t>
            </a:r>
          </a:p>
          <a:p>
            <a:r>
              <a:rPr lang="en-GB" dirty="0"/>
              <a:t> </a:t>
            </a:r>
          </a:p>
        </p:txBody>
      </p:sp>
      <p:sp>
        <p:nvSpPr>
          <p:cNvPr id="2" name="Rectangle 1"/>
          <p:cNvSpPr/>
          <p:nvPr/>
        </p:nvSpPr>
        <p:spPr>
          <a:xfrm>
            <a:off x="9039479" y="906852"/>
            <a:ext cx="4859023" cy="1323439"/>
          </a:xfrm>
          <a:prstGeom prst="rect">
            <a:avLst/>
          </a:prstGeom>
        </p:spPr>
        <p:txBody>
          <a:bodyPr wrap="none">
            <a:spAutoFit/>
          </a:bodyPr>
          <a:lstStyle/>
          <a:p>
            <a:r>
              <a:rPr lang="ro-MD" sz="8000" b="1" dirty="0" smtClean="0">
                <a:solidFill>
                  <a:srgbClr val="7030A0"/>
                </a:solidFill>
              </a:rPr>
              <a:t>Singleton</a:t>
            </a:r>
            <a:endParaRPr lang="en-GB" b="1" dirty="0">
              <a:solidFill>
                <a:srgbClr val="7030A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53155" y="2466753"/>
            <a:ext cx="6708488" cy="5914807"/>
          </a:xfrm>
          <a:prstGeom prst="rect">
            <a:avLst/>
          </a:prstGeom>
        </p:spPr>
      </p:pic>
    </p:spTree>
    <p:extLst>
      <p:ext uri="{BB962C8B-B14F-4D97-AF65-F5344CB8AC3E}">
        <p14:creationId xmlns:p14="http://schemas.microsoft.com/office/powerpoint/2010/main" val="350223961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ygame este una dintre cele mai cunoscute biblioteci pentru dezvoltarea de jocuri în Python. Acesta oferă un set de funcționalități pentru dezvoltare a jocurilor 2D, inclusiv gestionarea grafice, sunetului și interacțiunii cu utilizatorul . Pygame Facili"/>
          <p:cNvSpPr txBox="1"/>
          <p:nvPr/>
        </p:nvSpPr>
        <p:spPr>
          <a:xfrm>
            <a:off x="1871331" y="10604256"/>
            <a:ext cx="20435777" cy="20415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200">
                <a:solidFill>
                  <a:srgbClr val="000000"/>
                </a:solidFill>
              </a:defRPr>
            </a:lvl1pPr>
          </a:lstStyle>
          <a:p>
            <a:r>
              <a:rPr lang="ro-MD" dirty="0" smtClean="0"/>
              <a:t> Bridge este utilizat pentru a separa ierarhia de întrebări (</a:t>
            </a:r>
            <a:r>
              <a:rPr lang="ro-MD" b="1" dirty="0" smtClean="0"/>
              <a:t>Question</a:t>
            </a:r>
            <a:r>
              <a:rPr lang="ro-MD" dirty="0" smtClean="0"/>
              <a:t>, </a:t>
            </a:r>
            <a:r>
              <a:rPr lang="ro-MD" b="1" dirty="0" smtClean="0"/>
              <a:t>TrueFalseQuestion</a:t>
            </a:r>
            <a:r>
              <a:rPr lang="ro-MD" dirty="0" smtClean="0"/>
              <a:t>, </a:t>
            </a:r>
            <a:r>
              <a:rPr lang="ro-MD" b="1" dirty="0" smtClean="0"/>
              <a:t>MultipleChoiceQuestion</a:t>
            </a:r>
            <a:r>
              <a:rPr lang="ro-MD" dirty="0" smtClean="0"/>
              <a:t>) de ierarhia de moduri de afișare (</a:t>
            </a:r>
            <a:r>
              <a:rPr lang="ro-MD" b="1" dirty="0" smtClean="0"/>
              <a:t>DisplayMode</a:t>
            </a:r>
            <a:r>
              <a:rPr lang="ro-MD" dirty="0" smtClean="0"/>
              <a:t>, </a:t>
            </a:r>
            <a:r>
              <a:rPr lang="ro-MD" b="1" dirty="0" smtClean="0"/>
              <a:t>TextDisplayMode</a:t>
            </a:r>
            <a:r>
              <a:rPr lang="ro-MD" dirty="0" smtClean="0"/>
              <a:t>, </a:t>
            </a:r>
            <a:r>
              <a:rPr lang="ro-MD" b="1" dirty="0" smtClean="0"/>
              <a:t>GraphicDisplayMode</a:t>
            </a:r>
            <a:r>
              <a:rPr lang="ro-MD" dirty="0" smtClean="0"/>
              <a:t>).</a:t>
            </a:r>
            <a:endParaRPr lang="ro-MD" sz="4400" dirty="0"/>
          </a:p>
        </p:txBody>
      </p:sp>
      <p:sp>
        <p:nvSpPr>
          <p:cNvPr id="5" name="Rectangle 4"/>
          <p:cNvSpPr/>
          <p:nvPr/>
        </p:nvSpPr>
        <p:spPr>
          <a:xfrm>
            <a:off x="9730751" y="417754"/>
            <a:ext cx="3433953" cy="1323439"/>
          </a:xfrm>
          <a:prstGeom prst="rect">
            <a:avLst/>
          </a:prstGeom>
        </p:spPr>
        <p:txBody>
          <a:bodyPr wrap="none">
            <a:spAutoFit/>
          </a:bodyPr>
          <a:lstStyle/>
          <a:p>
            <a:r>
              <a:rPr lang="ro-MD" sz="8000" b="1" dirty="0" smtClean="0">
                <a:solidFill>
                  <a:srgbClr val="7030A0"/>
                </a:solidFill>
              </a:rPr>
              <a:t>Bridge</a:t>
            </a:r>
            <a:endParaRPr lang="en-GB" b="1" dirty="0">
              <a:solidFill>
                <a:srgbClr val="7030A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00261" y="1720961"/>
            <a:ext cx="8102010" cy="8586195"/>
          </a:xfrm>
          <a:prstGeom prst="rect">
            <a:avLst/>
          </a:prstGeom>
        </p:spPr>
      </p:pic>
    </p:spTree>
    <p:extLst>
      <p:ext uri="{BB962C8B-B14F-4D97-AF65-F5344CB8AC3E}">
        <p14:creationId xmlns:p14="http://schemas.microsoft.com/office/powerpoint/2010/main" val="98071701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ygame este una dintre cele mai cunoscute biblioteci pentru dezvoltarea de jocuri în Python. Acesta oferă un set de funcționalități pentru dezvoltare a jocurilor 2D, inclusiv gestionarea grafice, sunetului și interacțiunii cu utilizatorul . Pygame Facili"/>
          <p:cNvSpPr txBox="1"/>
          <p:nvPr/>
        </p:nvSpPr>
        <p:spPr>
          <a:xfrm>
            <a:off x="2424224" y="11378178"/>
            <a:ext cx="20435777" cy="7489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200">
                <a:solidFill>
                  <a:srgbClr val="000000"/>
                </a:solidFill>
              </a:defRPr>
            </a:lvl1pPr>
          </a:lstStyle>
          <a:p>
            <a:r>
              <a:rPr lang="ro-MD" dirty="0" smtClean="0"/>
              <a:t> Decoratorul este utilizat pentru a extinde comportamentul întrebărilor în mod flexibil.</a:t>
            </a:r>
            <a:endParaRPr lang="ro-MD" sz="4400" dirty="0"/>
          </a:p>
        </p:txBody>
      </p:sp>
      <p:sp>
        <p:nvSpPr>
          <p:cNvPr id="4" name="Rectangle 3"/>
          <p:cNvSpPr/>
          <p:nvPr/>
        </p:nvSpPr>
        <p:spPr>
          <a:xfrm>
            <a:off x="8932458" y="417754"/>
            <a:ext cx="5030544" cy="1323439"/>
          </a:xfrm>
          <a:prstGeom prst="rect">
            <a:avLst/>
          </a:prstGeom>
        </p:spPr>
        <p:txBody>
          <a:bodyPr wrap="none">
            <a:spAutoFit/>
          </a:bodyPr>
          <a:lstStyle/>
          <a:p>
            <a:r>
              <a:rPr lang="ro-MD" sz="8000" b="1" dirty="0" smtClean="0">
                <a:solidFill>
                  <a:srgbClr val="7030A0"/>
                </a:solidFill>
              </a:rPr>
              <a:t>Decorator</a:t>
            </a:r>
            <a:endParaRPr lang="en-GB" b="1" dirty="0">
              <a:solidFill>
                <a:srgbClr val="7030A0"/>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2272" y="1935124"/>
            <a:ext cx="12947018" cy="9484243"/>
          </a:xfrm>
          <a:prstGeom prst="rect">
            <a:avLst/>
          </a:prstGeom>
        </p:spPr>
      </p:pic>
    </p:spTree>
    <p:extLst>
      <p:ext uri="{BB962C8B-B14F-4D97-AF65-F5344CB8AC3E}">
        <p14:creationId xmlns:p14="http://schemas.microsoft.com/office/powerpoint/2010/main" val="1884087327"/>
      </p:ext>
    </p:extLst>
  </p:cSld>
  <p:clrMapOvr>
    <a:masterClrMapping/>
  </p:clrMapOvr>
  <p:transition spd="med"/>
</p:sld>
</file>

<file path=ppt/theme/theme1.xml><?xml version="1.0" encoding="utf-8"?>
<a:theme xmlns:a="http://schemas.openxmlformats.org/drawingml/2006/main" name="30_BasicColor">
  <a:themeElements>
    <a:clrScheme name="30_BasicColor">
      <a:dk1>
        <a:srgbClr val="5E5E5E"/>
      </a:dk1>
      <a:lt1>
        <a:srgbClr val="003462"/>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0_BasicColor">
  <a:themeElements>
    <a:clrScheme name="30_BasicColor">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304</TotalTime>
  <Words>473</Words>
  <Application>Microsoft Office PowerPoint</Application>
  <PresentationFormat>Custom</PresentationFormat>
  <Paragraphs>42</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Helvetica Neue</vt:lpstr>
      <vt:lpstr>Helvetica Neue Medium</vt:lpstr>
      <vt:lpstr>Times New Roman</vt:lpstr>
      <vt:lpstr>30_BasicColor</vt:lpstr>
      <vt:lpstr>Cercetarea și studierea Design Pattern-urilor.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Concluzii</vt:lpstr>
      <vt:lpstr>Mulțumesc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Cercetarea și studierea Design Pattern-urilor.</dc:title>
  <dc:creator>Dana Scutaru</dc:creator>
  <cp:lastModifiedBy>Dana Scutaru</cp:lastModifiedBy>
  <cp:revision>6</cp:revision>
  <dcterms:modified xsi:type="dcterms:W3CDTF">2023-06-07T14:50:29Z</dcterms:modified>
</cp:coreProperties>
</file>